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9.xml" ContentType="application/vnd.openxmlformats-officedocument.presentationml.tags+xml"/>
  <Override PartName="/ppt/notesSlides/notesSlide57.xml" ContentType="application/vnd.openxmlformats-officedocument.presentationml.notesSlide+xml"/>
  <Override PartName="/ppt/tags/tag10.xml" ContentType="application/vnd.openxmlformats-officedocument.presentationml.tags+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21"/>
  </p:notesMasterIdLst>
  <p:handoutMasterIdLst>
    <p:handoutMasterId r:id="rId122"/>
  </p:handoutMasterIdLst>
  <p:sldIdLst>
    <p:sldId id="256" r:id="rId2"/>
    <p:sldId id="540" r:id="rId3"/>
    <p:sldId id="1424" r:id="rId4"/>
    <p:sldId id="1423" r:id="rId5"/>
    <p:sldId id="267" r:id="rId6"/>
    <p:sldId id="269" r:id="rId7"/>
    <p:sldId id="1337" r:id="rId8"/>
    <p:sldId id="1422" r:id="rId9"/>
    <p:sldId id="1300" r:id="rId10"/>
    <p:sldId id="1346" r:id="rId11"/>
    <p:sldId id="1417" r:id="rId12"/>
    <p:sldId id="1366" r:id="rId13"/>
    <p:sldId id="257" r:id="rId14"/>
    <p:sldId id="1328" r:id="rId15"/>
    <p:sldId id="259" r:id="rId16"/>
    <p:sldId id="260" r:id="rId17"/>
    <p:sldId id="1367" r:id="rId18"/>
    <p:sldId id="262" r:id="rId19"/>
    <p:sldId id="263" r:id="rId20"/>
    <p:sldId id="1361" r:id="rId21"/>
    <p:sldId id="1345" r:id="rId22"/>
    <p:sldId id="1317" r:id="rId23"/>
    <p:sldId id="1347" r:id="rId24"/>
    <p:sldId id="1318" r:id="rId25"/>
    <p:sldId id="265" r:id="rId26"/>
    <p:sldId id="1326" r:id="rId27"/>
    <p:sldId id="1324" r:id="rId28"/>
    <p:sldId id="1329" r:id="rId29"/>
    <p:sldId id="1310" r:id="rId30"/>
    <p:sldId id="1419" r:id="rId31"/>
    <p:sldId id="1420" r:id="rId32"/>
    <p:sldId id="1418" r:id="rId33"/>
    <p:sldId id="1394" r:id="rId34"/>
    <p:sldId id="1330" r:id="rId35"/>
    <p:sldId id="1395" r:id="rId36"/>
    <p:sldId id="1396" r:id="rId37"/>
    <p:sldId id="1409" r:id="rId38"/>
    <p:sldId id="1354" r:id="rId39"/>
    <p:sldId id="1410" r:id="rId40"/>
    <p:sldId id="1411" r:id="rId41"/>
    <p:sldId id="434" r:id="rId42"/>
    <p:sldId id="1311" r:id="rId43"/>
    <p:sldId id="1348" r:id="rId44"/>
    <p:sldId id="268" r:id="rId45"/>
    <p:sldId id="1333" r:id="rId46"/>
    <p:sldId id="1312" r:id="rId47"/>
    <p:sldId id="1313" r:id="rId48"/>
    <p:sldId id="1369" r:id="rId49"/>
    <p:sldId id="1407" r:id="rId50"/>
    <p:sldId id="271" r:id="rId51"/>
    <p:sldId id="274" r:id="rId52"/>
    <p:sldId id="275" r:id="rId53"/>
    <p:sldId id="1335" r:id="rId54"/>
    <p:sldId id="1362" r:id="rId55"/>
    <p:sldId id="276" r:id="rId56"/>
    <p:sldId id="1315" r:id="rId57"/>
    <p:sldId id="1316" r:id="rId58"/>
    <p:sldId id="1397" r:id="rId59"/>
    <p:sldId id="1398" r:id="rId60"/>
    <p:sldId id="1399" r:id="rId61"/>
    <p:sldId id="1400" r:id="rId62"/>
    <p:sldId id="1334" r:id="rId63"/>
    <p:sldId id="1408" r:id="rId64"/>
    <p:sldId id="1401" r:id="rId65"/>
    <p:sldId id="1402" r:id="rId66"/>
    <p:sldId id="1360" r:id="rId67"/>
    <p:sldId id="1421" r:id="rId68"/>
    <p:sldId id="1355" r:id="rId69"/>
    <p:sldId id="1319" r:id="rId70"/>
    <p:sldId id="1349" r:id="rId71"/>
    <p:sldId id="1403" r:id="rId72"/>
    <p:sldId id="1404" r:id="rId73"/>
    <p:sldId id="1405" r:id="rId74"/>
    <p:sldId id="1406" r:id="rId75"/>
    <p:sldId id="289" r:id="rId76"/>
    <p:sldId id="290" r:id="rId77"/>
    <p:sldId id="291" r:id="rId78"/>
    <p:sldId id="1339" r:id="rId79"/>
    <p:sldId id="1370" r:id="rId80"/>
    <p:sldId id="292" r:id="rId81"/>
    <p:sldId id="1371" r:id="rId82"/>
    <p:sldId id="294" r:id="rId83"/>
    <p:sldId id="1320" r:id="rId84"/>
    <p:sldId id="1338" r:id="rId85"/>
    <p:sldId id="1412" r:id="rId86"/>
    <p:sldId id="1414" r:id="rId87"/>
    <p:sldId id="1356" r:id="rId88"/>
    <p:sldId id="1415" r:id="rId89"/>
    <p:sldId id="295" r:id="rId90"/>
    <p:sldId id="1350" r:id="rId91"/>
    <p:sldId id="296" r:id="rId92"/>
    <p:sldId id="297" r:id="rId93"/>
    <p:sldId id="298" r:id="rId94"/>
    <p:sldId id="299" r:id="rId95"/>
    <p:sldId id="300" r:id="rId96"/>
    <p:sldId id="1373" r:id="rId97"/>
    <p:sldId id="1374" r:id="rId98"/>
    <p:sldId id="1375" r:id="rId99"/>
    <p:sldId id="1376" r:id="rId100"/>
    <p:sldId id="1377" r:id="rId101"/>
    <p:sldId id="1378" r:id="rId102"/>
    <p:sldId id="1379" r:id="rId103"/>
    <p:sldId id="1380" r:id="rId104"/>
    <p:sldId id="1381" r:id="rId105"/>
    <p:sldId id="1365" r:id="rId106"/>
    <p:sldId id="1382" r:id="rId107"/>
    <p:sldId id="1383" r:id="rId108"/>
    <p:sldId id="1325" r:id="rId109"/>
    <p:sldId id="1413" r:id="rId110"/>
    <p:sldId id="1416" r:id="rId111"/>
    <p:sldId id="1385" r:id="rId112"/>
    <p:sldId id="1386" r:id="rId113"/>
    <p:sldId id="1387" r:id="rId114"/>
    <p:sldId id="1388" r:id="rId115"/>
    <p:sldId id="1389" r:id="rId116"/>
    <p:sldId id="1390" r:id="rId117"/>
    <p:sldId id="1391" r:id="rId118"/>
    <p:sldId id="1392" r:id="rId119"/>
    <p:sldId id="1393" r:id="rId12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64" autoAdjust="0"/>
    <p:restoredTop sz="75833" autoAdjust="0"/>
  </p:normalViewPr>
  <p:slideViewPr>
    <p:cSldViewPr snapToGrid="0" snapToObjects="1">
      <p:cViewPr varScale="1">
        <p:scale>
          <a:sx n="75" d="100"/>
          <a:sy n="75" d="100"/>
        </p:scale>
        <p:origin x="160" y="752"/>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7/2/24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13</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19</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21</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26</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7/2/24</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27</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7/2/24</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28</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7/2/24</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29</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30</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31</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35</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37</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38</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41</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7/2/24</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42</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43</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44</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47</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50</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51</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52</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177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55</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56</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57</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59</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60</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62</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64</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65</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75</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7/2/24</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79</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80</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91</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101</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104</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108</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109</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a:xfrm>
            <a:off x="-30163" y="438150"/>
            <a:ext cx="7515226" cy="4227513"/>
          </a:xfrm>
        </p:spPr>
      </p:sp>
      <p:sp>
        <p:nvSpPr>
          <p:cNvPr id="13" name="Notes Placeholder 12"/>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7C5CBB19-C4B7-43B5-AEF3-7AFEE2310D7D}" type="datetime1">
              <a:rPr lang="en-US" smtClean="0"/>
              <a:t>7/2/24</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118</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4058318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7/2/24</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119</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7/2/24</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6</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7</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12</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7/2/24</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mailto:info@hill.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0.xml"/><Relationship Id="rId7" Type="http://schemas.openxmlformats.org/officeDocument/2006/relationships/image" Target="../media/image47.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image" Target="../media/image44.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jpeg"/></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hyperlink" Target="https://class.hillvt.com/2024/07/02/VPNRA.html"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10</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17771373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101</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102</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103</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104</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105</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106</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107</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108</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109</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2023,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110</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111</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112</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9C91E3-23EB-9E46-B60C-993A23F3F57F}"/>
              </a:ext>
            </a:extLst>
          </p:cNvPr>
          <p:cNvSpPr>
            <a:spLocks noGrp="1"/>
          </p:cNvSpPr>
          <p:nvPr>
            <p:ph type="title"/>
          </p:nvPr>
        </p:nvSpPr>
        <p:spPr/>
        <p:txBody>
          <a:bodyPr/>
          <a:lstStyle/>
          <a:p>
            <a:r>
              <a:rPr lang="en-US" dirty="0"/>
              <a:t>VPN Case Studies and Examples</a:t>
            </a:r>
          </a:p>
        </p:txBody>
      </p:sp>
      <p:sp>
        <p:nvSpPr>
          <p:cNvPr id="6" name="Subtitle 5">
            <a:extLst>
              <a:ext uri="{FF2B5EF4-FFF2-40B4-BE49-F238E27FC236}">
                <a16:creationId xmlns:a16="http://schemas.microsoft.com/office/drawing/2014/main" id="{EA03F14D-E9B9-2C41-96B8-05F67448618A}"/>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32842045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F538-A324-4157-B04C-DF3BED417F49}"/>
              </a:ext>
            </a:extLst>
          </p:cNvPr>
          <p:cNvSpPr>
            <a:spLocks noGrp="1"/>
          </p:cNvSpPr>
          <p:nvPr>
            <p:ph type="title"/>
          </p:nvPr>
        </p:nvSpPr>
        <p:spPr/>
        <p:txBody>
          <a:bodyPr/>
          <a:lstStyle/>
          <a:p>
            <a:r>
              <a:rPr lang="en-US" altLang="zh-CN" dirty="0"/>
              <a:t>VPN Case Studies and Examples</a:t>
            </a:r>
          </a:p>
        </p:txBody>
      </p:sp>
      <p:sp>
        <p:nvSpPr>
          <p:cNvPr id="3" name="Text Placeholder 2">
            <a:extLst>
              <a:ext uri="{FF2B5EF4-FFF2-40B4-BE49-F238E27FC236}">
                <a16:creationId xmlns:a16="http://schemas.microsoft.com/office/drawing/2014/main" id="{DFBB3001-C195-44A7-B2F8-8AF694F39673}"/>
              </a:ext>
            </a:extLst>
          </p:cNvPr>
          <p:cNvSpPr>
            <a:spLocks noGrp="1"/>
          </p:cNvSpPr>
          <p:nvPr>
            <p:ph idx="1"/>
          </p:nvPr>
        </p:nvSpPr>
        <p:spPr/>
        <p:txBody>
          <a:bodyPr/>
          <a:lstStyle/>
          <a:p>
            <a:pPr lvl="0"/>
            <a:r>
              <a:rPr lang="en-US" altLang="zh-CN" dirty="0"/>
              <a:t>WAN Over Internet</a:t>
            </a:r>
          </a:p>
          <a:p>
            <a:pPr lvl="0"/>
            <a:r>
              <a:rPr lang="en-US" altLang="zh-CN" dirty="0"/>
              <a:t>Connect the Branches</a:t>
            </a:r>
          </a:p>
          <a:p>
            <a:pPr lvl="0"/>
            <a:r>
              <a:rPr lang="en-US" altLang="zh-CN" dirty="0"/>
              <a:t>Embedded VPNs (in ATMs and other Machines)</a:t>
            </a:r>
          </a:p>
          <a:p>
            <a:pPr lvl="0"/>
            <a:r>
              <a:rPr lang="en-US" altLang="zh-CN" dirty="0"/>
              <a:t>Core Banking Access</a:t>
            </a:r>
          </a:p>
          <a:p>
            <a:pPr lvl="0"/>
            <a:r>
              <a:rPr lang="en-US" altLang="zh-CN" dirty="0"/>
              <a:t>Remote Workers</a:t>
            </a:r>
          </a:p>
          <a:p>
            <a:pPr lvl="0"/>
            <a:r>
              <a:rPr lang="en-US" altLang="zh-CN" dirty="0"/>
              <a:t>Financial Account Access</a:t>
            </a:r>
          </a:p>
          <a:p>
            <a:pPr lvl="0"/>
            <a:r>
              <a:rPr lang="en-US" altLang="zh-CN" dirty="0"/>
              <a:t>Cloud Access VPNs</a:t>
            </a:r>
          </a:p>
          <a:p>
            <a:pPr lvl="0"/>
            <a:r>
              <a:rPr lang="en-US" altLang="zh-CN" dirty="0"/>
              <a:t>Avoiding Censorship </a:t>
            </a:r>
          </a:p>
        </p:txBody>
      </p:sp>
      <p:sp>
        <p:nvSpPr>
          <p:cNvPr id="4" name="Slide Number Placeholder 3">
            <a:extLst>
              <a:ext uri="{FF2B5EF4-FFF2-40B4-BE49-F238E27FC236}">
                <a16:creationId xmlns:a16="http://schemas.microsoft.com/office/drawing/2014/main" id="{5A0DC177-701D-4190-B942-CA8CFCC97B4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114</a:t>
            </a:fld>
            <a:endParaRPr lang="en-US" sz="1350" dirty="0"/>
          </a:p>
        </p:txBody>
      </p:sp>
    </p:spTree>
    <p:extLst>
      <p:ext uri="{BB962C8B-B14F-4D97-AF65-F5344CB8AC3E}">
        <p14:creationId xmlns:p14="http://schemas.microsoft.com/office/powerpoint/2010/main" val="41729615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r>
              <a:rPr lang="en-US" dirty="0"/>
              <a:t>Chapter 9</a:t>
            </a:r>
          </a:p>
        </p:txBody>
      </p:sp>
    </p:spTree>
    <p:extLst>
      <p:ext uri="{BB962C8B-B14F-4D97-AF65-F5344CB8AC3E}">
        <p14:creationId xmlns:p14="http://schemas.microsoft.com/office/powerpoint/2010/main" val="2638524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4A8A-3135-47D9-86D8-6F80E8D8DEFF}"/>
              </a:ext>
            </a:extLst>
          </p:cNvPr>
          <p:cNvSpPr>
            <a:spLocks noGrp="1"/>
          </p:cNvSpPr>
          <p:nvPr>
            <p:ph type="title"/>
          </p:nvPr>
        </p:nvSpPr>
        <p:spPr/>
        <p:txBody>
          <a:bodyPr/>
          <a:lstStyle/>
          <a:p>
            <a:r>
              <a:rPr lang="en-US" altLang="zh-CN" dirty="0"/>
              <a:t>Review</a:t>
            </a:r>
          </a:p>
        </p:txBody>
      </p:sp>
      <p:sp>
        <p:nvSpPr>
          <p:cNvPr id="4" name="Slide Number Placeholder 3">
            <a:extLst>
              <a:ext uri="{FF2B5EF4-FFF2-40B4-BE49-F238E27FC236}">
                <a16:creationId xmlns:a16="http://schemas.microsoft.com/office/drawing/2014/main" id="{F4B0D2CA-9507-4463-8C28-C6787603FFB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116</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9E5AFF00-6C4E-446B-9CC9-F19111D4F2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3300" y="2564127"/>
            <a:ext cx="10302726" cy="6873246"/>
          </a:xfrm>
          <a:prstGeom prst="rect">
            <a:avLst/>
          </a:prstGeom>
        </p:spPr>
      </p:pic>
    </p:spTree>
    <p:extLst>
      <p:ext uri="{BB962C8B-B14F-4D97-AF65-F5344CB8AC3E}">
        <p14:creationId xmlns:p14="http://schemas.microsoft.com/office/powerpoint/2010/main" val="6610947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57C-3120-4930-AC2E-F88AB56BC0CB}"/>
              </a:ext>
            </a:extLst>
          </p:cNvPr>
          <p:cNvSpPr>
            <a:spLocks noGrp="1"/>
          </p:cNvSpPr>
          <p:nvPr>
            <p:ph type="title"/>
          </p:nvPr>
        </p:nvSpPr>
        <p:spPr/>
        <p:txBody>
          <a:bodyPr/>
          <a:lstStyle/>
          <a:p>
            <a:r>
              <a:rPr lang="en-US" altLang="zh-CN" dirty="0"/>
              <a:t>Knowledge Check</a:t>
            </a:r>
          </a:p>
        </p:txBody>
      </p:sp>
      <p:sp>
        <p:nvSpPr>
          <p:cNvPr id="3" name="Content Placeholder 2">
            <a:extLst>
              <a:ext uri="{FF2B5EF4-FFF2-40B4-BE49-F238E27FC236}">
                <a16:creationId xmlns:a16="http://schemas.microsoft.com/office/drawing/2014/main" id="{D2DB09AC-9E00-CB4A-8422-457E9B68A64C}"/>
              </a:ext>
            </a:extLst>
          </p:cNvPr>
          <p:cNvSpPr>
            <a:spLocks noGrp="1"/>
          </p:cNvSpPr>
          <p:nvPr>
            <p:ph idx="1"/>
          </p:nvPr>
        </p:nvSpPr>
        <p:spPr/>
        <p:txBody>
          <a:bodyPr/>
          <a:lstStyle/>
          <a:p>
            <a:endParaRPr lang="en-US"/>
          </a:p>
        </p:txBody>
      </p:sp>
      <p:pic>
        <p:nvPicPr>
          <p:cNvPr id="4" name="Picture 3" descr="A picture containing food&#10;&#10;Description automatically generated">
            <a:extLst>
              <a:ext uri="{FF2B5EF4-FFF2-40B4-BE49-F238E27FC236}">
                <a16:creationId xmlns:a16="http://schemas.microsoft.com/office/drawing/2014/main" id="{3AF09242-1777-49D0-9B9A-D6F4749F38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14900" y="3429001"/>
            <a:ext cx="8123163" cy="5858591"/>
          </a:xfrm>
          <a:prstGeom prst="rect">
            <a:avLst/>
          </a:prstGeom>
        </p:spPr>
      </p:pic>
    </p:spTree>
    <p:extLst>
      <p:ext uri="{BB962C8B-B14F-4D97-AF65-F5344CB8AC3E}">
        <p14:creationId xmlns:p14="http://schemas.microsoft.com/office/powerpoint/2010/main" val="4268737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9586" name="Rectangle 2"/>
          <p:cNvSpPr>
            <a:spLocks noGrp="1" noChangeArrowheads="1"/>
          </p:cNvSpPr>
          <p:nvPr>
            <p:ph type="title"/>
          </p:nvPr>
        </p:nvSpPr>
        <p:spPr/>
        <p:txBody>
          <a:bodyPr/>
          <a:lstStyle/>
          <a:p>
            <a:r>
              <a:rPr lang="en-US" dirty="0"/>
              <a:t>Before we go…</a:t>
            </a:r>
          </a:p>
        </p:txBody>
      </p:sp>
      <p:sp>
        <p:nvSpPr>
          <p:cNvPr id="3" name="Content Placeholder 2">
            <a:extLst>
              <a:ext uri="{FF2B5EF4-FFF2-40B4-BE49-F238E27FC236}">
                <a16:creationId xmlns:a16="http://schemas.microsoft.com/office/drawing/2014/main" id="{6DA0098E-6E13-4048-ADA2-16CBC9A6E1D1}"/>
              </a:ext>
            </a:extLst>
          </p:cNvPr>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fld id="{52B67DA5-9DD9-4BCA-8370-9CA784C1DE92}" type="slidenum">
              <a:rPr lang="en-US" smtClean="0"/>
              <a:pPr/>
              <a:t>118</a:t>
            </a:fld>
            <a:endParaRPr lang="en-US" dirty="0"/>
          </a:p>
        </p:txBody>
      </p:sp>
      <p:pic>
        <p:nvPicPr>
          <p:cNvPr id="4" name="Picture 3">
            <a:extLst>
              <a:ext uri="{FF2B5EF4-FFF2-40B4-BE49-F238E27FC236}">
                <a16:creationId xmlns:a16="http://schemas.microsoft.com/office/drawing/2014/main" id="{587A2519-AA22-465F-B6CD-55BC0CA1C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0800" y="1943100"/>
            <a:ext cx="4567428" cy="10287000"/>
          </a:xfrm>
          <a:prstGeom prst="rect">
            <a:avLst/>
          </a:prstGeom>
        </p:spPr>
      </p:pic>
    </p:spTree>
    <p:custDataLst>
      <p:tags r:id="rId1"/>
    </p:custDataLst>
    <p:extLst>
      <p:ext uri="{BB962C8B-B14F-4D97-AF65-F5344CB8AC3E}">
        <p14:creationId xmlns:p14="http://schemas.microsoft.com/office/powerpoint/2010/main" val="178659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119</a:t>
            </a:fld>
            <a:endParaRPr lang="en-US" dirty="0"/>
          </a:p>
        </p:txBody>
      </p:sp>
      <p:sp>
        <p:nvSpPr>
          <p:cNvPr id="3806212" name="Rectangle 4"/>
          <p:cNvSpPr>
            <a:spLocks noGrp="1" noChangeArrowheads="1"/>
          </p:cNvSpPr>
          <p:nvPr>
            <p:ph type="body" sz="half" idx="4294967295"/>
          </p:nvPr>
        </p:nvSpPr>
        <p:spPr>
          <a:xfrm>
            <a:off x="10352088" y="2171700"/>
            <a:ext cx="7935912" cy="7658100"/>
          </a:xfrm>
        </p:spPr>
        <p:txBody>
          <a:bodyPr/>
          <a:lstStyle/>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850" dirty="0"/>
          </a:p>
          <a:p>
            <a:pPr lvl="1">
              <a:buFont typeface="Symbol" pitchFamily="18" charset="2"/>
              <a:buNone/>
            </a:pPr>
            <a:endParaRPr lang="en-US" sz="2550" dirty="0"/>
          </a:p>
          <a:p>
            <a:pPr lvl="1">
              <a:buFont typeface="Symbol" pitchFamily="18" charset="2"/>
              <a:buNone/>
            </a:pPr>
            <a:r>
              <a:rPr lang="en-US" sz="2550" dirty="0"/>
              <a:t>Website: https://</a:t>
            </a:r>
            <a:r>
              <a:rPr lang="en-US" sz="2550" dirty="0" err="1"/>
              <a:t>www.hill.com</a:t>
            </a:r>
            <a:r>
              <a:rPr lang="en-US" sz="2550" dirty="0"/>
              <a:t>/</a:t>
            </a:r>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12</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13</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14</a:t>
            </a:fld>
            <a:endParaRPr lang="en-US"/>
          </a:p>
        </p:txBody>
      </p:sp>
    </p:spTree>
    <p:extLst>
      <p:ext uri="{BB962C8B-B14F-4D97-AF65-F5344CB8AC3E}">
        <p14:creationId xmlns:p14="http://schemas.microsoft.com/office/powerpoint/2010/main" val="2491413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15</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16</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18</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19</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Privacy in Banking and Finance</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20</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21</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23</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24</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25</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26</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27</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28</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29</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30</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31</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32</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33</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35</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36</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38</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1"/>
            <a:ext cx="15773400" cy="7694788"/>
          </a:xfrm>
        </p:spPr>
        <p:txBody>
          <a:bodyPr>
            <a:normAutofit lnSpcReduction="10000"/>
          </a:bodyPr>
          <a:lstStyle/>
          <a:p>
            <a:r>
              <a:rPr lang="en-US" dirty="0"/>
              <a:t>This can be pretty quick, many of us are old friends!</a:t>
            </a:r>
          </a:p>
          <a:p>
            <a:r>
              <a:rPr lang="en-US" dirty="0"/>
              <a:t>But we have 15 hours together this week, so I’ll go first:</a:t>
            </a:r>
          </a:p>
          <a:p>
            <a:r>
              <a:rPr lang="en-US" dirty="0"/>
              <a:t>My name is Matt Kolon, I’m a Senior MTS at Hill Associates</a:t>
            </a:r>
          </a:p>
          <a:p>
            <a:pPr lvl="1"/>
            <a:r>
              <a:rPr lang="en-US" dirty="0"/>
              <a:t>I’m a long-time networking and telecom geek</a:t>
            </a:r>
          </a:p>
          <a:p>
            <a:pPr lvl="1"/>
            <a:r>
              <a:rPr lang="en-US" dirty="0"/>
              <a:t>I’ve worked for Cisco, Juniper, and Brocade as well as Hill</a:t>
            </a:r>
          </a:p>
          <a:p>
            <a:pPr lvl="1"/>
            <a:r>
              <a:rPr lang="en-US" dirty="0"/>
              <a:t>2005-2017 I lived in 香港,</a:t>
            </a:r>
            <a:r>
              <a:rPr lang="zh-CN" altLang="en-US" dirty="0"/>
              <a:t> 北京</a:t>
            </a:r>
            <a:r>
              <a:rPr lang="en-US" altLang="zh-CN" dirty="0"/>
              <a:t>,</a:t>
            </a:r>
            <a:r>
              <a:rPr lang="zh-CN" altLang="en-US" dirty="0"/>
              <a:t> </a:t>
            </a:r>
            <a:r>
              <a:rPr lang="en-US" altLang="zh-CN" dirty="0"/>
              <a:t>and </a:t>
            </a:r>
            <a:r>
              <a:rPr lang="zh-CN" altLang="en-US" dirty="0"/>
              <a:t> 东京</a:t>
            </a:r>
            <a:r>
              <a:rPr lang="en-US" dirty="0"/>
              <a:t> </a:t>
            </a:r>
          </a:p>
          <a:p>
            <a:pPr lvl="1"/>
            <a:r>
              <a:rPr lang="en-US" dirty="0"/>
              <a:t>Now I live in Underhill, Vermont where I ski and ride my bikes a lot!</a:t>
            </a:r>
          </a:p>
          <a:p>
            <a:pPr lvl="1"/>
            <a:endParaRPr lang="en-US" dirty="0"/>
          </a:p>
          <a:p>
            <a:r>
              <a:rPr lang="en-US" dirty="0"/>
              <a:t>Please tell us about you!</a:t>
            </a:r>
          </a:p>
          <a:p>
            <a:pPr lvl="1"/>
            <a:r>
              <a:rPr lang="en-US" dirty="0"/>
              <a:t>Where do you live and work?</a:t>
            </a:r>
          </a:p>
          <a:p>
            <a:pPr lvl="1"/>
            <a:r>
              <a:rPr lang="en-US" dirty="0"/>
              <a:t>Who’s your employer and what’s your role?</a:t>
            </a:r>
          </a:p>
          <a:p>
            <a:pPr lvl="1"/>
            <a:r>
              <a:rPr lang="en-US" dirty="0"/>
              <a:t>What do you do for fun?</a:t>
            </a:r>
          </a:p>
          <a:p>
            <a:pPr lvl="1"/>
            <a:r>
              <a:rPr lang="en-US" dirty="0"/>
              <a:t>What would you like to take away from this course?</a:t>
            </a:r>
          </a:p>
        </p:txBody>
      </p:sp>
    </p:spTree>
    <p:extLst>
      <p:ext uri="{BB962C8B-B14F-4D97-AF65-F5344CB8AC3E}">
        <p14:creationId xmlns:p14="http://schemas.microsoft.com/office/powerpoint/2010/main" val="2335924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43</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44</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45</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46</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47</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1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48</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51</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52</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53</a:t>
            </a:fld>
            <a:endParaRPr lang="en-US"/>
          </a:p>
        </p:txBody>
      </p:sp>
    </p:spTree>
    <p:extLst>
      <p:ext uri="{BB962C8B-B14F-4D97-AF65-F5344CB8AC3E}">
        <p14:creationId xmlns:p14="http://schemas.microsoft.com/office/powerpoint/2010/main" val="437368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54</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55</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56</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57</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6</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62</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p:txBody>
      </p:sp>
    </p:spTree>
    <p:extLst>
      <p:ext uri="{BB962C8B-B14F-4D97-AF65-F5344CB8AC3E}">
        <p14:creationId xmlns:p14="http://schemas.microsoft.com/office/powerpoint/2010/main" val="3510881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64</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65</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6C61D6-045C-144D-9F93-1978CAC947E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A4ED5-6FB9-AC4B-A1EA-FC5BE88C325A}"/>
              </a:ext>
            </a:extLst>
          </p:cNvPr>
          <p:cNvSpPr>
            <a:spLocks noGrp="1"/>
          </p:cNvSpPr>
          <p:nvPr>
            <p:ph type="title"/>
          </p:nvPr>
        </p:nvSpPr>
        <p:spPr/>
        <p:txBody>
          <a:bodyPr/>
          <a:lstStyle/>
          <a:p>
            <a:r>
              <a:rPr lang="en-US"/>
              <a:t>Activity: Authentication of the Future</a:t>
            </a:r>
          </a:p>
        </p:txBody>
      </p:sp>
      <p:sp>
        <p:nvSpPr>
          <p:cNvPr id="3" name="Text Placeholder 2">
            <a:extLst>
              <a:ext uri="{FF2B5EF4-FFF2-40B4-BE49-F238E27FC236}">
                <a16:creationId xmlns:a16="http://schemas.microsoft.com/office/drawing/2014/main" id="{21086BBE-C4D1-DC46-8449-6170E5AB6120}"/>
              </a:ext>
            </a:extLst>
          </p:cNvPr>
          <p:cNvSpPr>
            <a:spLocks noGrp="1"/>
          </p:cNvSpPr>
          <p:nvPr>
            <p:ph idx="1"/>
          </p:nvPr>
        </p:nvSpPr>
        <p:spPr/>
        <p:txBody>
          <a:bodyPr>
            <a:normAutofit lnSpcReduction="10000"/>
          </a:bodyPr>
          <a:lstStyle/>
          <a:p>
            <a:r>
              <a:rPr lang="en-US" dirty="0"/>
              <a:t>Working in your group, try to imagine how AAA will work in 2050.</a:t>
            </a:r>
          </a:p>
          <a:p>
            <a:pPr lvl="1"/>
            <a:r>
              <a:rPr lang="en-US" dirty="0"/>
              <a:t>How many and what kind of factors?</a:t>
            </a:r>
          </a:p>
          <a:p>
            <a:pPr lvl="1"/>
            <a:r>
              <a:rPr lang="en-US" dirty="0"/>
              <a:t>Biometric, behavioral, genetic, brainwaves?</a:t>
            </a:r>
          </a:p>
          <a:p>
            <a:pPr lvl="1"/>
            <a:r>
              <a:rPr lang="en-US" dirty="0"/>
              <a:t>What kind of problems must be conquered before we </a:t>
            </a:r>
            <a:br>
              <a:rPr lang="en-US" dirty="0"/>
            </a:br>
            <a:r>
              <a:rPr lang="en-US" dirty="0"/>
              <a:t>can use your new system?</a:t>
            </a:r>
          </a:p>
          <a:p>
            <a:r>
              <a:rPr lang="en-US" dirty="0"/>
              <a:t>Is banking a special case for Authentication?</a:t>
            </a:r>
          </a:p>
          <a:p>
            <a:pPr lvl="1"/>
            <a:r>
              <a:rPr lang="en-US" dirty="0"/>
              <a:t>Is something different about financial information that </a:t>
            </a:r>
            <a:br>
              <a:rPr lang="en-US" dirty="0"/>
            </a:br>
            <a:r>
              <a:rPr lang="en-US" dirty="0"/>
              <a:t>requires a different approach?</a:t>
            </a:r>
          </a:p>
          <a:p>
            <a:r>
              <a:rPr lang="en-US" dirty="0"/>
              <a:t>Report your discovery to the class.</a:t>
            </a:r>
          </a:p>
          <a:p>
            <a:pPr lvl="1"/>
            <a:r>
              <a:rPr lang="en-US" dirty="0"/>
              <a:t>Bonus points for outlandish, crazy solutions.</a:t>
            </a:r>
          </a:p>
          <a:p>
            <a:pPr lvl="1"/>
            <a:r>
              <a:rPr lang="en-US" dirty="0"/>
              <a:t>When you were in high school, would you have believed e.g. PKI?</a:t>
            </a:r>
          </a:p>
        </p:txBody>
      </p:sp>
      <p:sp>
        <p:nvSpPr>
          <p:cNvPr id="4" name="Slide Number Placeholder 3">
            <a:extLst>
              <a:ext uri="{FF2B5EF4-FFF2-40B4-BE49-F238E27FC236}">
                <a16:creationId xmlns:a16="http://schemas.microsoft.com/office/drawing/2014/main" id="{BFA44DB5-76CE-D242-B78F-C76C1A67488C}"/>
              </a:ext>
            </a:extLst>
          </p:cNvPr>
          <p:cNvSpPr>
            <a:spLocks noGrp="1"/>
          </p:cNvSpPr>
          <p:nvPr>
            <p:ph type="sldNum" sz="quarter" idx="12"/>
          </p:nvPr>
        </p:nvSpPr>
        <p:spPr/>
        <p:txBody>
          <a:bodyPr/>
          <a:lstStyle/>
          <a:p>
            <a:fld id="{F96D9D12-19B9-42AB-8AD7-5653C77A8DE1}" type="slidenum">
              <a:rPr lang="en-US" smtClean="0"/>
              <a:t>66</a:t>
            </a:fld>
            <a:endParaRPr lang="en-US"/>
          </a:p>
        </p:txBody>
      </p:sp>
      <p:pic>
        <p:nvPicPr>
          <p:cNvPr id="6" name="Picture 5">
            <a:extLst>
              <a:ext uri="{FF2B5EF4-FFF2-40B4-BE49-F238E27FC236}">
                <a16:creationId xmlns:a16="http://schemas.microsoft.com/office/drawing/2014/main" id="{163EF7A1-E726-054D-A2DD-F5F6C7909E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84606" y="3081168"/>
            <a:ext cx="3075742" cy="5191124"/>
          </a:xfrm>
          <a:prstGeom prst="rect">
            <a:avLst/>
          </a:prstGeom>
        </p:spPr>
      </p:pic>
      <p:sp>
        <p:nvSpPr>
          <p:cNvPr id="5" name="TextBox 4">
            <a:extLst>
              <a:ext uri="{FF2B5EF4-FFF2-40B4-BE49-F238E27FC236}">
                <a16:creationId xmlns:a16="http://schemas.microsoft.com/office/drawing/2014/main" id="{C1D5F91B-C02D-C54B-B355-EA1C5505092E}"/>
              </a:ext>
            </a:extLst>
          </p:cNvPr>
          <p:cNvSpPr txBox="1"/>
          <p:nvPr/>
        </p:nvSpPr>
        <p:spPr>
          <a:xfrm rot="1729530">
            <a:off x="4064000" y="1666235"/>
            <a:ext cx="8624248" cy="7448193"/>
          </a:xfrm>
          <a:prstGeom prst="rect">
            <a:avLst/>
          </a:prstGeom>
          <a:solidFill>
            <a:srgbClr val="E6E6E6"/>
          </a:solidFill>
        </p:spPr>
        <p:txBody>
          <a:bodyPr wrap="square" rtlCol="0">
            <a:spAutoFit/>
          </a:bodyPr>
          <a:lstStyle/>
          <a:p>
            <a:pPr algn="ctr"/>
            <a:r>
              <a:rPr lang="en-US" sz="23900" dirty="0" err="1">
                <a:solidFill>
                  <a:srgbClr val="FF0000"/>
                </a:solidFill>
              </a:rPr>
              <a:t>KindaDUMB</a:t>
            </a:r>
            <a:endParaRPr lang="en-US" sz="23900" dirty="0">
              <a:solidFill>
                <a:srgbClr val="FF0000"/>
              </a:solidFill>
            </a:endParaRPr>
          </a:p>
        </p:txBody>
      </p:sp>
    </p:spTree>
    <p:extLst>
      <p:ext uri="{BB962C8B-B14F-4D97-AF65-F5344CB8AC3E}">
        <p14:creationId xmlns:p14="http://schemas.microsoft.com/office/powerpoint/2010/main" val="55054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AF72-8C16-F345-B8A2-324925CACCF6}"/>
              </a:ext>
            </a:extLst>
          </p:cNvPr>
          <p:cNvSpPr>
            <a:spLocks noGrp="1"/>
          </p:cNvSpPr>
          <p:nvPr>
            <p:ph type="title"/>
          </p:nvPr>
        </p:nvSpPr>
        <p:spPr/>
        <p:txBody>
          <a:bodyPr/>
          <a:lstStyle/>
          <a:p>
            <a:r>
              <a:rPr lang="en-US" dirty="0"/>
              <a:t>Let’s do this instead:</a:t>
            </a:r>
          </a:p>
        </p:txBody>
      </p:sp>
      <p:sp>
        <p:nvSpPr>
          <p:cNvPr id="3" name="Content Placeholder 2">
            <a:extLst>
              <a:ext uri="{FF2B5EF4-FFF2-40B4-BE49-F238E27FC236}">
                <a16:creationId xmlns:a16="http://schemas.microsoft.com/office/drawing/2014/main" id="{CFC67EC8-9419-4445-808A-20814FB85710}"/>
              </a:ext>
            </a:extLst>
          </p:cNvPr>
          <p:cNvSpPr>
            <a:spLocks noGrp="1"/>
          </p:cNvSpPr>
          <p:nvPr>
            <p:ph idx="1"/>
          </p:nvPr>
        </p:nvSpPr>
        <p:spPr/>
        <p:txBody>
          <a:bodyPr/>
          <a:lstStyle/>
          <a:p>
            <a:r>
              <a:rPr lang="en-US" dirty="0"/>
              <a:t>Go to </a:t>
            </a:r>
            <a:r>
              <a:rPr lang="en-US" dirty="0" err="1"/>
              <a:t>boingit.com</a:t>
            </a:r>
            <a:r>
              <a:rPr lang="en-US" dirty="0"/>
              <a:t>/</a:t>
            </a:r>
            <a:r>
              <a:rPr lang="en-US" dirty="0" err="1"/>
              <a:t>fdic</a:t>
            </a:r>
            <a:r>
              <a:rPr lang="en-US" dirty="0"/>
              <a:t>/</a:t>
            </a:r>
            <a:r>
              <a:rPr lang="en-US" dirty="0" err="1"/>
              <a:t>fdic-vpn</a:t>
            </a:r>
            <a:r>
              <a:rPr lang="en-US" dirty="0"/>
              <a:t>/</a:t>
            </a:r>
          </a:p>
          <a:p>
            <a:r>
              <a:rPr lang="en-US" dirty="0"/>
              <a:t>Each group has a topic</a:t>
            </a:r>
          </a:p>
          <a:p>
            <a:r>
              <a:rPr lang="en-US" dirty="0"/>
              <a:t>Take 20 mins to research and discuss in your group the assigned tech/solution/protocol/company/thing</a:t>
            </a:r>
          </a:p>
          <a:p>
            <a:pPr lvl="1"/>
            <a:r>
              <a:rPr lang="en-US" dirty="0"/>
              <a:t>I suggest:</a:t>
            </a:r>
          </a:p>
          <a:p>
            <a:pPr lvl="2"/>
            <a:r>
              <a:rPr lang="en-US" dirty="0"/>
              <a:t>Everyone read the link and/or related materials (10 mins)</a:t>
            </a:r>
          </a:p>
          <a:p>
            <a:pPr lvl="2"/>
            <a:r>
              <a:rPr lang="en-US" dirty="0"/>
              <a:t>Have a chat about what you think and make some notes (10 mins)</a:t>
            </a:r>
          </a:p>
          <a:p>
            <a:pPr lvl="1"/>
            <a:r>
              <a:rPr lang="en-US" dirty="0"/>
              <a:t>But hey, it’s up to you!</a:t>
            </a:r>
          </a:p>
          <a:p>
            <a:r>
              <a:rPr lang="en-US" dirty="0"/>
              <a:t>Come back and tell us all about it</a:t>
            </a:r>
          </a:p>
        </p:txBody>
      </p:sp>
    </p:spTree>
    <p:extLst>
      <p:ext uri="{BB962C8B-B14F-4D97-AF65-F5344CB8AC3E}">
        <p14:creationId xmlns:p14="http://schemas.microsoft.com/office/powerpoint/2010/main" val="3214272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68</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VPN Applications and Architectures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a:t>Chapter 5</a:t>
            </a:r>
          </a:p>
        </p:txBody>
      </p:sp>
    </p:spTree>
    <p:extLst>
      <p:ext uri="{BB962C8B-B14F-4D97-AF65-F5344CB8AC3E}">
        <p14:creationId xmlns:p14="http://schemas.microsoft.com/office/powerpoint/2010/main" val="240130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r>
              <a:rPr lang="en-US" dirty="0"/>
              <a:t>Knowledge Check</a:t>
            </a:r>
          </a:p>
        </p:txBody>
      </p:sp>
      <p:sp>
        <p:nvSpPr>
          <p:cNvPr id="4" name="Slide Number Placeholder 3">
            <a:extLst>
              <a:ext uri="{FF2B5EF4-FFF2-40B4-BE49-F238E27FC236}">
                <a16:creationId xmlns:a16="http://schemas.microsoft.com/office/drawing/2014/main" id="{8C10756D-74C2-604C-A835-AF006461682A}"/>
              </a:ext>
            </a:extLst>
          </p:cNvPr>
          <p:cNvSpPr>
            <a:spLocks noGrp="1"/>
          </p:cNvSpPr>
          <p:nvPr>
            <p:ph type="sldNum" sz="quarter" idx="10"/>
          </p:nvPr>
        </p:nvSpPr>
        <p:spPr/>
        <p:txBody>
          <a:bodyPr/>
          <a:lstStyle/>
          <a:p>
            <a:fld id="{76E8DCF4-EBDD-4FE1-8465-FD383573D554}" type="slidenum">
              <a:rPr lang="en-US" smtClean="0"/>
              <a:pPr/>
              <a:t>7</a:t>
            </a:fld>
            <a:endParaRPr lang="en-US"/>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70</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71</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925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72</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73</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74</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p:txBody>
          <a:bodyPr>
            <a:normAutofit fontScale="925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78</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79</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https://class.hillvt.com/2024/07/02/VPNRA.html</a:t>
            </a:r>
            <a:endParaRPr lang="en-US" dirty="0"/>
          </a:p>
          <a:p>
            <a:r>
              <a:rPr lang="en-US" dirty="0"/>
              <a:t>That’s the link you got on Friday</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usually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80</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81</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82</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15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83</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84</a:t>
            </a:fld>
            <a:endParaRPr lang="en-US"/>
          </a:p>
        </p:txBody>
      </p:sp>
    </p:spTree>
    <p:extLst>
      <p:ext uri="{BB962C8B-B14F-4D97-AF65-F5344CB8AC3E}">
        <p14:creationId xmlns:p14="http://schemas.microsoft.com/office/powerpoint/2010/main" val="9847149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Wednesday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p:txBody>
          <a:bodyPr/>
          <a:lstStyle/>
          <a:p>
            <a:r>
              <a:rPr lang="en-US" dirty="0"/>
              <a:t>VPN Building Blocks</a:t>
            </a:r>
          </a:p>
          <a:p>
            <a:pPr lvl="1"/>
            <a:r>
              <a:rPr lang="en-US" dirty="0"/>
              <a:t>AAA</a:t>
            </a:r>
          </a:p>
          <a:p>
            <a:pPr lvl="1"/>
            <a:r>
              <a:rPr lang="en-US" dirty="0"/>
              <a:t>Encryption</a:t>
            </a:r>
          </a:p>
          <a:p>
            <a:pPr lvl="1"/>
            <a:r>
              <a:rPr lang="en-US" dirty="0"/>
              <a:t>Certificates</a:t>
            </a:r>
          </a:p>
          <a:p>
            <a:r>
              <a:rPr lang="en-US" dirty="0"/>
              <a:t>VPN Applications</a:t>
            </a:r>
          </a:p>
          <a:p>
            <a:pPr lvl="1"/>
            <a:r>
              <a:rPr lang="en-US" dirty="0"/>
              <a:t>Protocols and Solutions</a:t>
            </a:r>
          </a:p>
          <a:p>
            <a:pPr lvl="1"/>
            <a:r>
              <a:rPr lang="en-US" dirty="0"/>
              <a:t>Separation vs Encryption</a:t>
            </a:r>
          </a:p>
          <a:p>
            <a:r>
              <a:rPr lang="en-US" dirty="0"/>
              <a:t>Exercise Review</a:t>
            </a:r>
          </a:p>
          <a:p>
            <a:pPr lvl="1"/>
            <a:endParaRPr lang="en-US" dirty="0"/>
          </a:p>
          <a:p>
            <a:endParaRPr lang="en-US" dirty="0"/>
          </a:p>
        </p:txBody>
      </p:sp>
    </p:spTree>
    <p:extLst>
      <p:ext uri="{BB962C8B-B14F-4D97-AF65-F5344CB8AC3E}">
        <p14:creationId xmlns:p14="http://schemas.microsoft.com/office/powerpoint/2010/main" val="2608661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87</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a:t>Chapter 6</a:t>
            </a:r>
          </a:p>
        </p:txBody>
      </p:sp>
    </p:spTree>
    <p:extLst>
      <p:ext uri="{BB962C8B-B14F-4D97-AF65-F5344CB8AC3E}">
        <p14:creationId xmlns:p14="http://schemas.microsoft.com/office/powerpoint/2010/main" val="231086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90</a:t>
            </a:fld>
            <a:endParaRPr lang="en-US"/>
          </a:p>
        </p:txBody>
      </p:sp>
    </p:spTree>
    <p:extLst>
      <p:ext uri="{BB962C8B-B14F-4D97-AF65-F5344CB8AC3E}">
        <p14:creationId xmlns:p14="http://schemas.microsoft.com/office/powerpoint/2010/main" val="28366152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91</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92</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93</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94</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In 2019 SD-WANs aren’t yet widely deployed by banks, but expect to see them a common solution soon.</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95</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96</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97</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98</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99</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79706</TotalTime>
  <Words>10346</Words>
  <Application>Microsoft Macintosh PowerPoint</Application>
  <PresentationFormat>Custom</PresentationFormat>
  <Paragraphs>1711</Paragraphs>
  <Slides>119</Slides>
  <Notes>58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119</vt:i4>
      </vt:variant>
    </vt:vector>
  </HeadingPairs>
  <TitlesOfParts>
    <vt:vector size="133" baseType="lpstr">
      <vt:lpstr>ヒラギノ角ゴ Pro W3</vt:lpstr>
      <vt:lpstr>Andale Mono</vt:lpstr>
      <vt:lpstr>Arial</vt:lpstr>
      <vt:lpstr>Arial Narrow</vt:lpstr>
      <vt:lpstr>Calibri</vt:lpstr>
      <vt:lpstr>Calibri Light</vt:lpstr>
      <vt:lpstr>HELVETICA NEUE CONDENSED</vt:lpstr>
      <vt:lpstr>HELVETICA NEUE CONDENSED</vt:lpstr>
      <vt:lpstr>Helvetica Neue Medium</vt:lpstr>
      <vt:lpstr>Luminari</vt:lpstr>
      <vt:lpstr>Snell Roundhand</vt:lpstr>
      <vt:lpstr>Symbol</vt:lpstr>
      <vt:lpstr>Wingdings</vt:lpstr>
      <vt:lpstr>Office Theme</vt:lpstr>
      <vt:lpstr>PowerPoint Presentation</vt:lpstr>
      <vt:lpstr>Setting the Stage</vt:lpstr>
      <vt:lpstr>What’s a VPN, anyway?</vt:lpstr>
      <vt:lpstr>Introductions</vt:lpstr>
      <vt:lpstr>Program Introduction</vt:lpstr>
      <vt:lpstr>Overall Goals of the Course</vt:lpstr>
      <vt:lpstr>Roadmap to the Class</vt:lpstr>
      <vt:lpstr>Don’t forget our class web site</vt:lpstr>
      <vt:lpstr>VPNs: The FDIC Context</vt:lpstr>
      <vt:lpstr>Chapter Objectives</vt:lpstr>
      <vt:lpstr>First, some VPN truths</vt:lpstr>
      <vt:lpstr>So Then, Why A Class on VPNs?</vt:lpstr>
      <vt:lpstr>The FDIC IG’s 3 Biggest Challenges are all in Tech</vt:lpstr>
      <vt:lpstr>A Closer Look at Financial Privacy</vt:lpstr>
      <vt:lpstr>What Are We Hiding?</vt:lpstr>
      <vt:lpstr>What do VPNs provide?</vt:lpstr>
      <vt:lpstr>Notable VPN Failures and Weaknesses</vt:lpstr>
      <vt:lpstr>Non-VPN “privacy” in an interconnected world</vt:lpstr>
      <vt:lpstr>Discuss: VPNs in daily use</vt:lpstr>
      <vt:lpstr>Activity: Privacy in Banking and Finance</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Backdoors</vt:lpstr>
      <vt:lpstr>Activity: Authentication of the Future</vt:lpstr>
      <vt:lpstr>Let’s do this instead:</vt:lpstr>
      <vt:lpstr>Chapter Summary Questions</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Internet Access Client VPNs</vt:lpstr>
      <vt:lpstr>VPN Limitations</vt:lpstr>
      <vt:lpstr>Embedded VPNs</vt:lpstr>
      <vt:lpstr>Topics related to VPNs with more to discuss</vt:lpstr>
      <vt:lpstr>VPNs based solely on separation</vt:lpstr>
      <vt:lpstr>MPLS: VPN or not? “Secure” or not?</vt:lpstr>
      <vt:lpstr>Activity: What to use where?</vt:lpstr>
      <vt:lpstr>Exercise Topology</vt:lpstr>
      <vt:lpstr>Review of Wednesday</vt:lpstr>
      <vt:lpstr>Chapter Summary Questions</vt:lpstr>
      <vt:lpstr>Split Tunnels</vt:lpstr>
      <vt:lpstr>VPN Platforms and Products</vt:lpstr>
      <vt:lpstr>Chapter Objectives</vt:lpstr>
      <vt:lpstr>Site-to-Site Solutions</vt:lpstr>
      <vt:lpstr>Remote Access Solutions</vt:lpstr>
      <vt:lpstr>Remote Desktop or DaaS</vt:lpstr>
      <vt:lpstr>VPNs and Firewalls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VPN Case Studies and Examples</vt:lpstr>
      <vt:lpstr>VPN Case Studies and Examples</vt:lpstr>
      <vt:lpstr>Let’s Wrap it Up!</vt:lpstr>
      <vt:lpstr>Review</vt:lpstr>
      <vt:lpstr>Knowledge Check</vt:lpstr>
      <vt:lpstr>Before we go…</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12494</cp:revision>
  <dcterms:created xsi:type="dcterms:W3CDTF">2016-01-13T17:16:24Z</dcterms:created>
  <dcterms:modified xsi:type="dcterms:W3CDTF">2024-07-08T14:58:20Z</dcterms:modified>
  <cp:category/>
</cp:coreProperties>
</file>